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ource Code Pro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Fira Code"/>
      <p:regular r:id="rId22"/>
      <p:bold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Source Code Pro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22" Type="http://schemas.openxmlformats.org/officeDocument/2006/relationships/font" Target="fonts/FiraCode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FiraCod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SourceCodeProMedium-regular.fnt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Medium-boldItalic.fntdata"/><Relationship Id="rId30" Type="http://schemas.openxmlformats.org/officeDocument/2006/relationships/font" Target="fonts/SourceCodePro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19" Type="http://schemas.openxmlformats.org/officeDocument/2006/relationships/font" Target="fonts/SourceCodePro-italic.fntdata"/><Relationship Id="rId18" Type="http://schemas.openxmlformats.org/officeDocument/2006/relationships/font" Target="fonts/SourceCode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2e3b5f23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2e3b5f23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2e3b5f23c_3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2e3b5f23c_3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2e3b5f23c_3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2e3b5f23c_3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2e3b5f23c_3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2e3b5f23c_3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2e3b5f23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2e3b5f23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2e3b5f23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2e3b5f23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2e3b5f23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2e3b5f23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2e3b5f23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2e3b5f23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2e3b5f23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2e3b5f23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2e3b5f23c_3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2e3b5f23c_3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2e3b5f23c_3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2e3b5f23c_3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020613" y="1335100"/>
            <a:ext cx="71028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020588" y="3094475"/>
            <a:ext cx="7102800" cy="465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77" name="Google Shape;77;p11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1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1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3"/>
          <p:cNvSpPr txBox="1"/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subTitle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4" type="title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5" type="title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6" type="title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9" type="subTitle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2687525" y="3464250"/>
            <a:ext cx="57435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2687414" y="1600950"/>
            <a:ext cx="57435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4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4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5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5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15"/>
          <p:cNvSpPr txBox="1"/>
          <p:nvPr>
            <p:ph type="title"/>
          </p:nvPr>
        </p:nvSpPr>
        <p:spPr>
          <a:xfrm>
            <a:off x="713225" y="535650"/>
            <a:ext cx="3165900" cy="23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713225" y="2914050"/>
            <a:ext cx="31659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/>
          <p:nvPr>
            <p:ph idx="2" type="pic"/>
          </p:nvPr>
        </p:nvSpPr>
        <p:spPr>
          <a:xfrm>
            <a:off x="4783250" y="5320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2" type="subTitle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3" type="subTitle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4" type="subTitle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subTitle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subTitle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4" type="subTitle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subTitle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subTitle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3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3500600" y="1923775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2" type="subTitle"/>
          </p:nvPr>
        </p:nvSpPr>
        <p:spPr>
          <a:xfrm>
            <a:off x="6445791" y="1923775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3" type="subTitle"/>
          </p:nvPr>
        </p:nvSpPr>
        <p:spPr>
          <a:xfrm>
            <a:off x="3500600" y="3566750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4" type="subTitle"/>
          </p:nvPr>
        </p:nvSpPr>
        <p:spPr>
          <a:xfrm>
            <a:off x="6445791" y="3566750"/>
            <a:ext cx="19782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5" type="subTitle"/>
          </p:nvPr>
        </p:nvSpPr>
        <p:spPr>
          <a:xfrm>
            <a:off x="3194436" y="1418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6" type="subTitle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7" type="subTitle"/>
          </p:nvPr>
        </p:nvSpPr>
        <p:spPr>
          <a:xfrm>
            <a:off x="6139611" y="1418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8" type="subTitle"/>
          </p:nvPr>
        </p:nvSpPr>
        <p:spPr>
          <a:xfrm>
            <a:off x="6139611" y="30612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1394900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3864750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1394900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3864750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6334599" y="18535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6" type="subTitle"/>
          </p:nvPr>
        </p:nvSpPr>
        <p:spPr>
          <a:xfrm>
            <a:off x="6334599" y="3283700"/>
            <a:ext cx="19860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7" type="subTitle"/>
          </p:nvPr>
        </p:nvSpPr>
        <p:spPr>
          <a:xfrm>
            <a:off x="1113052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8" type="subTitle"/>
          </p:nvPr>
        </p:nvSpPr>
        <p:spPr>
          <a:xfrm>
            <a:off x="3582900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9" type="subTitle"/>
          </p:nvPr>
        </p:nvSpPr>
        <p:spPr>
          <a:xfrm>
            <a:off x="6052748" y="13608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13" type="subTitle"/>
          </p:nvPr>
        </p:nvSpPr>
        <p:spPr>
          <a:xfrm>
            <a:off x="1113052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4" type="subTitle"/>
          </p:nvPr>
        </p:nvSpPr>
        <p:spPr>
          <a:xfrm>
            <a:off x="3582900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5" type="subTitle"/>
          </p:nvPr>
        </p:nvSpPr>
        <p:spPr>
          <a:xfrm>
            <a:off x="6052748" y="27911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23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23"/>
          <p:cNvSpPr txBox="1"/>
          <p:nvPr>
            <p:ph hasCustomPrompt="1" type="title"/>
          </p:nvPr>
        </p:nvSpPr>
        <p:spPr>
          <a:xfrm>
            <a:off x="4051975" y="630575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4408555" y="1300670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hasCustomPrompt="1" idx="2" type="title"/>
          </p:nvPr>
        </p:nvSpPr>
        <p:spPr>
          <a:xfrm>
            <a:off x="4051975" y="1982840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/>
          <p:nvPr>
            <p:ph idx="3" type="subTitle"/>
          </p:nvPr>
        </p:nvSpPr>
        <p:spPr>
          <a:xfrm>
            <a:off x="4408555" y="2652935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hasCustomPrompt="1" idx="4" type="title"/>
          </p:nvPr>
        </p:nvSpPr>
        <p:spPr>
          <a:xfrm>
            <a:off x="4051975" y="3335105"/>
            <a:ext cx="40221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/>
          <p:nvPr>
            <p:ph idx="5" type="subTitle"/>
          </p:nvPr>
        </p:nvSpPr>
        <p:spPr>
          <a:xfrm>
            <a:off x="4408555" y="4005200"/>
            <a:ext cx="4022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9" name="Google Shape;199;p2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4"/>
          <p:cNvSpPr txBox="1"/>
          <p:nvPr>
            <p:ph hasCustomPrompt="1" type="title"/>
          </p:nvPr>
        </p:nvSpPr>
        <p:spPr>
          <a:xfrm>
            <a:off x="884850" y="1890700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980375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2" type="subTitle"/>
          </p:nvPr>
        </p:nvSpPr>
        <p:spPr>
          <a:xfrm>
            <a:off x="720000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hasCustomPrompt="1" idx="3" type="title"/>
          </p:nvPr>
        </p:nvSpPr>
        <p:spPr>
          <a:xfrm>
            <a:off x="3590988" y="1890950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/>
          <p:nvPr>
            <p:ph idx="4" type="subTitle"/>
          </p:nvPr>
        </p:nvSpPr>
        <p:spPr>
          <a:xfrm>
            <a:off x="3589193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5" type="subTitle"/>
          </p:nvPr>
        </p:nvSpPr>
        <p:spPr>
          <a:xfrm>
            <a:off x="3420001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hasCustomPrompt="1" idx="6" type="title"/>
          </p:nvPr>
        </p:nvSpPr>
        <p:spPr>
          <a:xfrm>
            <a:off x="6296775" y="1891075"/>
            <a:ext cx="1055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/>
          <p:nvPr>
            <p:ph idx="7" type="subTitle"/>
          </p:nvPr>
        </p:nvSpPr>
        <p:spPr>
          <a:xfrm>
            <a:off x="6198011" y="3439250"/>
            <a:ext cx="222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8" type="subTitle"/>
          </p:nvPr>
        </p:nvSpPr>
        <p:spPr>
          <a:xfrm>
            <a:off x="6120002" y="2906725"/>
            <a:ext cx="23040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89013" y="696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3485375" y="1860375"/>
            <a:ext cx="4945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/>
        </p:nvSpPr>
        <p:spPr>
          <a:xfrm>
            <a:off x="3485425" y="3572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7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7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292547" y="3632599"/>
            <a:ext cx="26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585702" y="3632599"/>
            <a:ext cx="26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4988437" y="3200700"/>
            <a:ext cx="267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281362" y="3200700"/>
            <a:ext cx="267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8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8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flipH="1" rot="10800000">
              <a:off x="7059675" y="5145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9"/>
            <p:cNvCxnSpPr/>
            <p:nvPr/>
          </p:nvCxnSpPr>
          <p:spPr>
            <a:xfrm flipH="1" rot="10800000">
              <a:off x="7059675" y="60567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 flipH="1" rot="10800000">
              <a:off x="7059675" y="696825"/>
              <a:ext cx="473100" cy="4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1020600" y="415400"/>
            <a:ext cx="7102800" cy="14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Obstáculos</a:t>
            </a:r>
            <a:r>
              <a:rPr lang="en-GB" sz="3600"/>
              <a:t> y soluciones</a:t>
            </a:r>
            <a:endParaRPr sz="3600"/>
          </a:p>
        </p:txBody>
      </p:sp>
      <p:sp>
        <p:nvSpPr>
          <p:cNvPr id="276" name="Google Shape;276;p37"/>
          <p:cNvSpPr txBox="1"/>
          <p:nvPr>
            <p:ph idx="1" type="subTitle"/>
          </p:nvPr>
        </p:nvSpPr>
        <p:spPr>
          <a:xfrm>
            <a:off x="1020600" y="2135375"/>
            <a:ext cx="7102800" cy="25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GB"/>
              <a:t>Problema con claves con tildes → solución con normalización → No </a:t>
            </a:r>
            <a:r>
              <a:rPr lang="en-GB"/>
              <a:t>funcionó</a:t>
            </a:r>
            <a:r>
              <a:rPr lang="en-GB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GB"/>
              <a:t>Manejo de orden flexible en contenido_json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-GB"/>
              <a:t>Producción de errores semánticos sin detener el parser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-190150" y="1307100"/>
            <a:ext cx="4075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CONCLUSIONES: </a:t>
            </a:r>
            <a:endParaRPr sz="3000"/>
          </a:p>
        </p:txBody>
      </p:sp>
      <p:sp>
        <p:nvSpPr>
          <p:cNvPr id="282" name="Google Shape;282;p38"/>
          <p:cNvSpPr txBox="1"/>
          <p:nvPr/>
        </p:nvSpPr>
        <p:spPr>
          <a:xfrm>
            <a:off x="3711350" y="589400"/>
            <a:ext cx="53610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Code Pro"/>
              <a:buChar char="★"/>
            </a:pPr>
            <a:r>
              <a:rPr lang="en-GB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 diseñó y depuró un intérprete desde cero: lectura de JSON → generación de HTML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Code Pro"/>
              <a:buChar char="★"/>
            </a:pPr>
            <a:r>
              <a:rPr lang="en-GB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 resolvieron conflictos sintácticos y se incorporaron validaciones semánticas (emails, fechas, cargos, etc.)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★"/>
            </a:pPr>
            <a:r>
              <a:rPr lang="en-GB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se utilizaron librerías externas como json o html, reforzando la comprensión del proceso interno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Code Pro"/>
              <a:buChar char="★"/>
            </a:pPr>
            <a:r>
              <a:rPr lang="en-GB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 agregaron funcionalidades prácticas: interfaz gráfica con Tkinter, ejecución por consola, exportación de tokens y generación visual de HTML</a:t>
            </a:r>
            <a:endParaRPr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ctrTitle"/>
          </p:nvPr>
        </p:nvSpPr>
        <p:spPr>
          <a:xfrm>
            <a:off x="386650" y="127950"/>
            <a:ext cx="5797500" cy="16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 Generales:</a:t>
            </a:r>
            <a:endParaRPr/>
          </a:p>
        </p:txBody>
      </p: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332275" y="1844275"/>
            <a:ext cx="5797500" cy="30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Construir intérprete desde cero usando Python + PLY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Analizar, validar y transformar estructuras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Generar HTML semántico sin librerías externas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 title="Captura.PNG"/>
          <p:cNvPicPr preferRelativeResize="0"/>
          <p:nvPr/>
        </p:nvPicPr>
        <p:blipFill rotWithShape="1">
          <a:blip r:embed="rId4">
            <a:alphaModFix/>
          </a:blip>
          <a:srcRect b="0" l="0" r="0" t="-26422"/>
          <a:stretch/>
        </p:blipFill>
        <p:spPr>
          <a:xfrm>
            <a:off x="2457350" y="170325"/>
            <a:ext cx="6438250" cy="48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1020588" y="1106750"/>
            <a:ext cx="71028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Funcionalidades extra</a:t>
            </a:r>
            <a:endParaRPr sz="4800"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1020600" y="2685050"/>
            <a:ext cx="71697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en-GB"/>
              <a:t>Ejecución por consola + interfaz gráfica en Tkinter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★"/>
            </a:pPr>
            <a:r>
              <a:rPr lang="en-GB"/>
              <a:t>Exportación de tokens a .txt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563363"/>
            <a:ext cx="8575550" cy="4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13" y="933075"/>
            <a:ext cx="8560574" cy="3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